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3"/>
  </p:sldMasterIdLst>
  <p:notesMasterIdLst>
    <p:notesMasterId r:id="rId5"/>
  </p:notesMasterIdLst>
  <p:sldIdLst>
    <p:sldId id="277" r:id="rId4"/>
  </p:sldIdLst>
  <p:sldSz cx="39868475" cy="2240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300"/>
    <a:srgbClr val="009193"/>
    <a:srgbClr val="008F00"/>
    <a:srgbClr val="941100"/>
    <a:srgbClr val="FF2600"/>
    <a:srgbClr val="C9C9C9"/>
    <a:srgbClr val="A5A5A5"/>
    <a:srgbClr val="0063A6"/>
    <a:srgbClr val="FF8672"/>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5567"/>
  </p:normalViewPr>
  <p:slideViewPr>
    <p:cSldViewPr snapToGrid="0">
      <p:cViewPr>
        <p:scale>
          <a:sx n="32" d="100"/>
          <a:sy n="32" d="100"/>
        </p:scale>
        <p:origin x="5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barChart>
        <c:barDir val="col"/>
        <c:grouping val="clustered"/>
        <c:varyColors val="0"/>
        <c:ser>
          <c:idx val="2"/>
          <c:order val="0"/>
          <c:tx>
            <c:strRef>
              <c:f>Sheet1!$B$1</c:f>
              <c:strCache>
                <c:ptCount val="1"/>
                <c:pt idx="0">
                  <c:v>CIELAB</c:v>
                </c:pt>
              </c:strCache>
            </c:strRef>
          </c:tx>
          <c:spPr>
            <a:solidFill>
              <a:schemeClr val="accent1">
                <a:lumMod val="50000"/>
              </a:schemeClr>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Sheet1!$B$2:$B$6</c:f>
              <c:numCache>
                <c:formatCode>General</c:formatCode>
                <c:ptCount val="5"/>
                <c:pt idx="0">
                  <c:v>93</c:v>
                </c:pt>
                <c:pt idx="1">
                  <c:v>82</c:v>
                </c:pt>
                <c:pt idx="2">
                  <c:v>80</c:v>
                </c:pt>
                <c:pt idx="3">
                  <c:v>72</c:v>
                </c:pt>
                <c:pt idx="4">
                  <c:v>63</c:v>
                </c:pt>
              </c:numCache>
            </c:numRef>
          </c:val>
          <c:extLst>
            <c:ext xmlns:c16="http://schemas.microsoft.com/office/drawing/2014/chart" uri="{C3380CC4-5D6E-409C-BE32-E72D297353CC}">
              <c16:uniqueId val="{00000001-CD50-4D42-AEC0-CCB879056FBF}"/>
            </c:ext>
          </c:extLst>
        </c:ser>
        <c:ser>
          <c:idx val="1"/>
          <c:order val="1"/>
          <c:tx>
            <c:strRef>
              <c:f>Sheet1!$C$1</c:f>
              <c:strCache>
                <c:ptCount val="1"/>
                <c:pt idx="0">
                  <c:v>RGB</c:v>
                </c:pt>
              </c:strCache>
            </c:strRef>
          </c:tx>
          <c:spPr>
            <a:solidFill>
              <a:schemeClr val="accent1">
                <a:lumMod val="50000"/>
                <a:alpha val="34902"/>
              </a:schemeClr>
            </a:solidFill>
            <a:ln>
              <a:noFill/>
            </a:ln>
            <a:effectLst/>
          </c:spPr>
          <c:invertIfNegative val="0"/>
          <c:dPt>
            <c:idx val="0"/>
            <c:invertIfNegative val="0"/>
            <c:bubble3D val="0"/>
            <c:spPr>
              <a:solidFill>
                <a:schemeClr val="accent1">
                  <a:lumMod val="50000"/>
                  <a:alpha val="34902"/>
                </a:schemeClr>
              </a:solidFill>
              <a:ln>
                <a:noFill/>
              </a:ln>
              <a:effectLst/>
            </c:spPr>
            <c:extLst>
              <c:ext xmlns:c16="http://schemas.microsoft.com/office/drawing/2014/chart" uri="{C3380CC4-5D6E-409C-BE32-E72D297353CC}">
                <c16:uniqueId val="{00000003-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Sheet1!$C$2:$C$6</c:f>
              <c:numCache>
                <c:formatCode>General</c:formatCode>
                <c:ptCount val="5"/>
                <c:pt idx="0">
                  <c:v>79</c:v>
                </c:pt>
                <c:pt idx="1">
                  <c:v>68</c:v>
                </c:pt>
                <c:pt idx="2">
                  <c:v>52</c:v>
                </c:pt>
                <c:pt idx="3">
                  <c:v>73</c:v>
                </c:pt>
                <c:pt idx="4">
                  <c:v>63</c:v>
                </c:pt>
              </c:numCache>
            </c:numRef>
          </c:val>
          <c:extLst>
            <c:ext xmlns:c16="http://schemas.microsoft.com/office/drawing/2014/chart" uri="{C3380CC4-5D6E-409C-BE32-E72D297353CC}">
              <c16:uniqueId val="{00000001-D8B6-D242-8DAB-E6D3FD61E22C}"/>
            </c:ext>
          </c:extLst>
        </c:ser>
        <c:dLbls>
          <c:showLegendKey val="0"/>
          <c:showVal val="1"/>
          <c:showCatName val="0"/>
          <c:showSerName val="0"/>
          <c:showPercent val="0"/>
          <c:showBubbleSize val="0"/>
        </c:dLbls>
        <c:gapWidth val="75"/>
        <c:axId val="2007176943"/>
        <c:axId val="1987411295"/>
      </c:barChart>
      <c:catAx>
        <c:axId val="2007176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1987411295"/>
        <c:crosses val="autoZero"/>
        <c:auto val="1"/>
        <c:lblAlgn val="ctr"/>
        <c:lblOffset val="100"/>
        <c:noMultiLvlLbl val="0"/>
      </c:catAx>
      <c:valAx>
        <c:axId val="1987411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2007176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solidFill>
            <a:srgbClr val="343862"/>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0E17D-3AE7-944D-84E0-812DA5348E1A}" type="datetimeFigureOut">
              <a:rPr lang="en-US" smtClean="0"/>
              <a:t>4/16/21</a:t>
            </a:fld>
            <a:endParaRPr lang="en-US"/>
          </a:p>
        </p:txBody>
      </p:sp>
      <p:sp>
        <p:nvSpPr>
          <p:cNvPr id="4" name="Slide Image Placeholder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2EE237-DCA5-A341-9CF3-CC5C6D630F17}" type="slidenum">
              <a:rPr lang="en-US" smtClean="0"/>
              <a:t>‹#›</a:t>
            </a:fld>
            <a:endParaRPr lang="en-US"/>
          </a:p>
        </p:txBody>
      </p:sp>
    </p:spTree>
    <p:extLst>
      <p:ext uri="{BB962C8B-B14F-4D97-AF65-F5344CB8AC3E}">
        <p14:creationId xmlns:p14="http://schemas.microsoft.com/office/powerpoint/2010/main" val="3552198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5800"/>
            <a:ext cx="609917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2A8830-EFAE-A140-9A9D-38102BE89715}" type="slidenum">
              <a:rPr lang="es-ES" smtClean="0"/>
              <a:t>1</a:t>
            </a:fld>
            <a:endParaRPr lang="es-ES"/>
          </a:p>
        </p:txBody>
      </p:sp>
    </p:spTree>
    <p:extLst>
      <p:ext uri="{BB962C8B-B14F-4D97-AF65-F5344CB8AC3E}">
        <p14:creationId xmlns:p14="http://schemas.microsoft.com/office/powerpoint/2010/main" val="2248581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83560" y="3666386"/>
            <a:ext cx="29901356" cy="7799493"/>
          </a:xfrm>
        </p:spPr>
        <p:txBody>
          <a:bodyPr anchor="b"/>
          <a:lstStyle>
            <a:lvl1pPr algn="ctr">
              <a:defRPr sz="19600"/>
            </a:lvl1pPr>
          </a:lstStyle>
          <a:p>
            <a:r>
              <a:rPr lang="en-US"/>
              <a:t>Click to edit Master title style</a:t>
            </a:r>
            <a:endParaRPr lang="en-US" dirty="0"/>
          </a:p>
        </p:txBody>
      </p:sp>
      <p:sp>
        <p:nvSpPr>
          <p:cNvPr id="3" name="Subtitle 2"/>
          <p:cNvSpPr>
            <a:spLocks noGrp="1"/>
          </p:cNvSpPr>
          <p:nvPr>
            <p:ph type="subTitle" idx="1"/>
          </p:nvPr>
        </p:nvSpPr>
        <p:spPr>
          <a:xfrm>
            <a:off x="4983560" y="11766657"/>
            <a:ext cx="29901356" cy="5408823"/>
          </a:xfrm>
        </p:spPr>
        <p:txBody>
          <a:bodyPr/>
          <a:lstStyle>
            <a:lvl1pPr marL="0" indent="0" algn="ctr">
              <a:buNone/>
              <a:defRPr sz="7840"/>
            </a:lvl1pPr>
            <a:lvl2pPr marL="1493535" indent="0" algn="ctr">
              <a:buNone/>
              <a:defRPr sz="6533"/>
            </a:lvl2pPr>
            <a:lvl3pPr marL="2987070" indent="0" algn="ctr">
              <a:buNone/>
              <a:defRPr sz="5880"/>
            </a:lvl3pPr>
            <a:lvl4pPr marL="4480606" indent="0" algn="ctr">
              <a:buNone/>
              <a:defRPr sz="5227"/>
            </a:lvl4pPr>
            <a:lvl5pPr marL="5974141" indent="0" algn="ctr">
              <a:buNone/>
              <a:defRPr sz="5227"/>
            </a:lvl5pPr>
            <a:lvl6pPr marL="7467676" indent="0" algn="ctr">
              <a:buNone/>
              <a:defRPr sz="5227"/>
            </a:lvl6pPr>
            <a:lvl7pPr marL="8961211" indent="0" algn="ctr">
              <a:buNone/>
              <a:defRPr sz="5227"/>
            </a:lvl7pPr>
            <a:lvl8pPr marL="10454747" indent="0" algn="ctr">
              <a:buNone/>
              <a:defRPr sz="5227"/>
            </a:lvl8pPr>
            <a:lvl9pPr marL="11948282" indent="0" algn="ctr">
              <a:buNone/>
              <a:defRPr sz="52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3453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7420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30877" y="1192742"/>
            <a:ext cx="8596640" cy="1898533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40958" y="1192742"/>
            <a:ext cx="25291564" cy="18985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2716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746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20193" y="5585146"/>
            <a:ext cx="34386560" cy="9318941"/>
          </a:xfrm>
        </p:spPr>
        <p:txBody>
          <a:bodyPr anchor="b"/>
          <a:lstStyle>
            <a:lvl1pPr>
              <a:defRPr sz="19600"/>
            </a:lvl1pPr>
          </a:lstStyle>
          <a:p>
            <a:r>
              <a:rPr lang="en-US"/>
              <a:t>Click to edit Master title style</a:t>
            </a:r>
            <a:endParaRPr lang="en-US" dirty="0"/>
          </a:p>
        </p:txBody>
      </p:sp>
      <p:sp>
        <p:nvSpPr>
          <p:cNvPr id="3" name="Text Placeholder 2"/>
          <p:cNvSpPr>
            <a:spLocks noGrp="1"/>
          </p:cNvSpPr>
          <p:nvPr>
            <p:ph type="body" idx="1"/>
          </p:nvPr>
        </p:nvSpPr>
        <p:spPr>
          <a:xfrm>
            <a:off x="2720193" y="14992247"/>
            <a:ext cx="34386560" cy="4900611"/>
          </a:xfrm>
        </p:spPr>
        <p:txBody>
          <a:bodyPr/>
          <a:lstStyle>
            <a:lvl1pPr marL="0" indent="0">
              <a:buNone/>
              <a:defRPr sz="7840">
                <a:solidFill>
                  <a:schemeClr val="tx1">
                    <a:tint val="75000"/>
                  </a:schemeClr>
                </a:solidFill>
              </a:defRPr>
            </a:lvl1pPr>
            <a:lvl2pPr marL="1493535" indent="0">
              <a:buNone/>
              <a:defRPr sz="6533">
                <a:solidFill>
                  <a:schemeClr val="tx1">
                    <a:tint val="75000"/>
                  </a:schemeClr>
                </a:solidFill>
              </a:defRPr>
            </a:lvl2pPr>
            <a:lvl3pPr marL="2987070" indent="0">
              <a:buNone/>
              <a:defRPr sz="5880">
                <a:solidFill>
                  <a:schemeClr val="tx1">
                    <a:tint val="75000"/>
                  </a:schemeClr>
                </a:solidFill>
              </a:defRPr>
            </a:lvl3pPr>
            <a:lvl4pPr marL="4480606" indent="0">
              <a:buNone/>
              <a:defRPr sz="5227">
                <a:solidFill>
                  <a:schemeClr val="tx1">
                    <a:tint val="75000"/>
                  </a:schemeClr>
                </a:solidFill>
              </a:defRPr>
            </a:lvl4pPr>
            <a:lvl5pPr marL="5974141" indent="0">
              <a:buNone/>
              <a:defRPr sz="5227">
                <a:solidFill>
                  <a:schemeClr val="tx1">
                    <a:tint val="75000"/>
                  </a:schemeClr>
                </a:solidFill>
              </a:defRPr>
            </a:lvl5pPr>
            <a:lvl6pPr marL="7467676" indent="0">
              <a:buNone/>
              <a:defRPr sz="5227">
                <a:solidFill>
                  <a:schemeClr val="tx1">
                    <a:tint val="75000"/>
                  </a:schemeClr>
                </a:solidFill>
              </a:defRPr>
            </a:lvl6pPr>
            <a:lvl7pPr marL="8961211" indent="0">
              <a:buNone/>
              <a:defRPr sz="5227">
                <a:solidFill>
                  <a:schemeClr val="tx1">
                    <a:tint val="75000"/>
                  </a:schemeClr>
                </a:solidFill>
              </a:defRPr>
            </a:lvl7pPr>
            <a:lvl8pPr marL="10454747" indent="0">
              <a:buNone/>
              <a:defRPr sz="5227">
                <a:solidFill>
                  <a:schemeClr val="tx1">
                    <a:tint val="75000"/>
                  </a:schemeClr>
                </a:solidFill>
              </a:defRPr>
            </a:lvl8pPr>
            <a:lvl9pPr marL="11948282" indent="0">
              <a:buNone/>
              <a:defRPr sz="52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1660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40958"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183415"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4/16/21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40365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46150" y="1192744"/>
            <a:ext cx="34386560" cy="4330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46152" y="5491799"/>
            <a:ext cx="16866232"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4" name="Content Placeholder 3"/>
          <p:cNvSpPr>
            <a:spLocks noGrp="1"/>
          </p:cNvSpPr>
          <p:nvPr>
            <p:ph sz="half" idx="2"/>
          </p:nvPr>
        </p:nvSpPr>
        <p:spPr>
          <a:xfrm>
            <a:off x="2746152" y="8183245"/>
            <a:ext cx="16866232"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183415" y="5491799"/>
            <a:ext cx="16949295"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6" name="Content Placeholder 5"/>
          <p:cNvSpPr>
            <a:spLocks noGrp="1"/>
          </p:cNvSpPr>
          <p:nvPr>
            <p:ph sz="quarter" idx="4"/>
          </p:nvPr>
        </p:nvSpPr>
        <p:spPr>
          <a:xfrm>
            <a:off x="20183415" y="8183245"/>
            <a:ext cx="16949295"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4/16/21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03402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4/16/21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186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4/16/21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785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Content Placeholder 2"/>
          <p:cNvSpPr>
            <a:spLocks noGrp="1"/>
          </p:cNvSpPr>
          <p:nvPr>
            <p:ph idx="1"/>
          </p:nvPr>
        </p:nvSpPr>
        <p:spPr>
          <a:xfrm>
            <a:off x="16949295" y="3225590"/>
            <a:ext cx="20183415" cy="15920508"/>
          </a:xfrm>
        </p:spPr>
        <p:txBody>
          <a:bodyPr/>
          <a:lstStyle>
            <a:lvl1pPr>
              <a:defRPr sz="10453"/>
            </a:lvl1pPr>
            <a:lvl2pPr>
              <a:defRPr sz="9147"/>
            </a:lvl2pPr>
            <a:lvl3pPr>
              <a:defRPr sz="7840"/>
            </a:lvl3pPr>
            <a:lvl4pPr>
              <a:defRPr sz="6533"/>
            </a:lvl4pPr>
            <a:lvl5pPr>
              <a:defRPr sz="6533"/>
            </a:lvl5pPr>
            <a:lvl6pPr>
              <a:defRPr sz="6533"/>
            </a:lvl6pPr>
            <a:lvl7pPr>
              <a:defRPr sz="6533"/>
            </a:lvl7pPr>
            <a:lvl8pPr>
              <a:defRPr sz="6533"/>
            </a:lvl8pPr>
            <a:lvl9pPr>
              <a:defRPr sz="6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0769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6949295" y="3225590"/>
            <a:ext cx="20183415" cy="15920508"/>
          </a:xfrm>
        </p:spPr>
        <p:txBody>
          <a:bodyPr anchor="t"/>
          <a:lstStyle>
            <a:lvl1pPr marL="0" indent="0">
              <a:buNone/>
              <a:defRPr sz="10453"/>
            </a:lvl1pPr>
            <a:lvl2pPr marL="1493535" indent="0">
              <a:buNone/>
              <a:defRPr sz="9147"/>
            </a:lvl2pPr>
            <a:lvl3pPr marL="2987070" indent="0">
              <a:buNone/>
              <a:defRPr sz="7840"/>
            </a:lvl3pPr>
            <a:lvl4pPr marL="4480606" indent="0">
              <a:buNone/>
              <a:defRPr sz="6533"/>
            </a:lvl4pPr>
            <a:lvl5pPr marL="5974141" indent="0">
              <a:buNone/>
              <a:defRPr sz="6533"/>
            </a:lvl5pPr>
            <a:lvl6pPr marL="7467676" indent="0">
              <a:buNone/>
              <a:defRPr sz="6533"/>
            </a:lvl6pPr>
            <a:lvl7pPr marL="8961211" indent="0">
              <a:buNone/>
              <a:defRPr sz="6533"/>
            </a:lvl7pPr>
            <a:lvl8pPr marL="10454747" indent="0">
              <a:buNone/>
              <a:defRPr sz="6533"/>
            </a:lvl8pPr>
            <a:lvl9pPr marL="11948282" indent="0">
              <a:buNone/>
              <a:defRPr sz="6533"/>
            </a:lvl9pPr>
          </a:lstStyle>
          <a:p>
            <a:r>
              <a:rPr lang="en-US"/>
              <a:t>Click icon to add picture</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224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0958" y="1192744"/>
            <a:ext cx="34386560" cy="4330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40958" y="5963708"/>
            <a:ext cx="34386560" cy="14214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0958" y="20764078"/>
            <a:ext cx="8970407" cy="1192742"/>
          </a:xfrm>
          <a:prstGeom prst="rect">
            <a:avLst/>
          </a:prstGeom>
        </p:spPr>
        <p:txBody>
          <a:bodyPr vert="horz" lIns="91440" tIns="45720" rIns="91440" bIns="45720" rtlCol="0" anchor="ctr"/>
          <a:lstStyle>
            <a:lvl1pPr algn="l">
              <a:defRPr sz="3920">
                <a:solidFill>
                  <a:schemeClr val="tx1">
                    <a:tint val="75000"/>
                  </a:schemeClr>
                </a:solidFill>
              </a:defRPr>
            </a:lvl1pPr>
          </a:lstStyle>
          <a:p>
            <a:fld id="{C764DE79-268F-4C1A-8933-263129D2AF90}" type="datetimeFigureOut">
              <a:rPr lang="en-US" smtClean="0"/>
              <a:t>4/16/21</a:t>
            </a:fld>
            <a:endParaRPr lang="en-US" dirty="0"/>
          </a:p>
        </p:txBody>
      </p:sp>
      <p:sp>
        <p:nvSpPr>
          <p:cNvPr id="5" name="Footer Placeholder 4"/>
          <p:cNvSpPr>
            <a:spLocks noGrp="1"/>
          </p:cNvSpPr>
          <p:nvPr>
            <p:ph type="ftr" sz="quarter" idx="3"/>
          </p:nvPr>
        </p:nvSpPr>
        <p:spPr>
          <a:xfrm>
            <a:off x="13206433" y="20764078"/>
            <a:ext cx="13455610" cy="1192742"/>
          </a:xfrm>
          <a:prstGeom prst="rect">
            <a:avLst/>
          </a:prstGeom>
        </p:spPr>
        <p:txBody>
          <a:bodyPr vert="horz" lIns="91440" tIns="45720" rIns="91440" bIns="45720" rtlCol="0" anchor="ctr"/>
          <a:lstStyle>
            <a:lvl1pPr algn="ctr">
              <a:defRPr sz="39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157110" y="20764078"/>
            <a:ext cx="8970407" cy="1192742"/>
          </a:xfrm>
          <a:prstGeom prst="rect">
            <a:avLst/>
          </a:prstGeom>
        </p:spPr>
        <p:txBody>
          <a:bodyPr vert="horz" lIns="91440" tIns="45720" rIns="91440" bIns="45720" rtlCol="0" anchor="ctr"/>
          <a:lstStyle>
            <a:lvl1pPr algn="r">
              <a:defRPr sz="392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72838904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2987070" rtl="0" eaLnBrk="1" latinLnBrk="0" hangingPunct="1">
        <a:lnSpc>
          <a:spcPct val="90000"/>
        </a:lnSpc>
        <a:spcBef>
          <a:spcPct val="0"/>
        </a:spcBef>
        <a:buNone/>
        <a:defRPr sz="14373" kern="1200">
          <a:solidFill>
            <a:schemeClr val="tx1"/>
          </a:solidFill>
          <a:latin typeface="+mj-lt"/>
          <a:ea typeface="+mj-ea"/>
          <a:cs typeface="+mj-cs"/>
        </a:defRPr>
      </a:lvl1pPr>
    </p:titleStyle>
    <p:bodyStyle>
      <a:lvl1pPr marL="746768" indent="-746768" algn="l" defTabSz="2987070" rtl="0" eaLnBrk="1" latinLnBrk="0" hangingPunct="1">
        <a:lnSpc>
          <a:spcPct val="90000"/>
        </a:lnSpc>
        <a:spcBef>
          <a:spcPts val="3267"/>
        </a:spcBef>
        <a:buFont typeface="Arial" panose="020B0604020202020204" pitchFamily="34" charset="0"/>
        <a:buChar char="•"/>
        <a:defRPr sz="9147" kern="1200">
          <a:solidFill>
            <a:schemeClr val="tx1"/>
          </a:solidFill>
          <a:latin typeface="+mn-lt"/>
          <a:ea typeface="+mn-ea"/>
          <a:cs typeface="+mn-cs"/>
        </a:defRPr>
      </a:lvl1pPr>
      <a:lvl2pPr marL="2240303" indent="-746768" algn="l" defTabSz="2987070" rtl="0" eaLnBrk="1" latinLnBrk="0" hangingPunct="1">
        <a:lnSpc>
          <a:spcPct val="90000"/>
        </a:lnSpc>
        <a:spcBef>
          <a:spcPts val="1633"/>
        </a:spcBef>
        <a:buFont typeface="Arial" panose="020B0604020202020204" pitchFamily="34" charset="0"/>
        <a:buChar char="•"/>
        <a:defRPr sz="7840" kern="1200">
          <a:solidFill>
            <a:schemeClr val="tx1"/>
          </a:solidFill>
          <a:latin typeface="+mn-lt"/>
          <a:ea typeface="+mn-ea"/>
          <a:cs typeface="+mn-cs"/>
        </a:defRPr>
      </a:lvl2pPr>
      <a:lvl3pPr marL="3733838" indent="-746768" algn="l" defTabSz="2987070" rtl="0" eaLnBrk="1" latinLnBrk="0" hangingPunct="1">
        <a:lnSpc>
          <a:spcPct val="90000"/>
        </a:lnSpc>
        <a:spcBef>
          <a:spcPts val="1633"/>
        </a:spcBef>
        <a:buFont typeface="Arial" panose="020B0604020202020204" pitchFamily="34" charset="0"/>
        <a:buChar char="•"/>
        <a:defRPr sz="6533" kern="1200">
          <a:solidFill>
            <a:schemeClr val="tx1"/>
          </a:solidFill>
          <a:latin typeface="+mn-lt"/>
          <a:ea typeface="+mn-ea"/>
          <a:cs typeface="+mn-cs"/>
        </a:defRPr>
      </a:lvl3pPr>
      <a:lvl4pPr marL="5227373"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4pPr>
      <a:lvl5pPr marL="672090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5pPr>
      <a:lvl6pPr marL="821444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6pPr>
      <a:lvl7pPr marL="970797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7pPr>
      <a:lvl8pPr marL="1120151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8pPr>
      <a:lvl9pPr marL="12695050"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9pPr>
    </p:bodyStyle>
    <p:otherStyle>
      <a:defPPr>
        <a:defRPr lang="en-US"/>
      </a:defPPr>
      <a:lvl1pPr marL="0" algn="l" defTabSz="2987070" rtl="0" eaLnBrk="1" latinLnBrk="0" hangingPunct="1">
        <a:defRPr sz="5880" kern="1200">
          <a:solidFill>
            <a:schemeClr val="tx1"/>
          </a:solidFill>
          <a:latin typeface="+mn-lt"/>
          <a:ea typeface="+mn-ea"/>
          <a:cs typeface="+mn-cs"/>
        </a:defRPr>
      </a:lvl1pPr>
      <a:lvl2pPr marL="1493535" algn="l" defTabSz="2987070" rtl="0" eaLnBrk="1" latinLnBrk="0" hangingPunct="1">
        <a:defRPr sz="5880" kern="1200">
          <a:solidFill>
            <a:schemeClr val="tx1"/>
          </a:solidFill>
          <a:latin typeface="+mn-lt"/>
          <a:ea typeface="+mn-ea"/>
          <a:cs typeface="+mn-cs"/>
        </a:defRPr>
      </a:lvl2pPr>
      <a:lvl3pPr marL="2987070" algn="l" defTabSz="2987070" rtl="0" eaLnBrk="1" latinLnBrk="0" hangingPunct="1">
        <a:defRPr sz="5880" kern="1200">
          <a:solidFill>
            <a:schemeClr val="tx1"/>
          </a:solidFill>
          <a:latin typeface="+mn-lt"/>
          <a:ea typeface="+mn-ea"/>
          <a:cs typeface="+mn-cs"/>
        </a:defRPr>
      </a:lvl3pPr>
      <a:lvl4pPr marL="4480606" algn="l" defTabSz="2987070" rtl="0" eaLnBrk="1" latinLnBrk="0" hangingPunct="1">
        <a:defRPr sz="5880" kern="1200">
          <a:solidFill>
            <a:schemeClr val="tx1"/>
          </a:solidFill>
          <a:latin typeface="+mn-lt"/>
          <a:ea typeface="+mn-ea"/>
          <a:cs typeface="+mn-cs"/>
        </a:defRPr>
      </a:lvl4pPr>
      <a:lvl5pPr marL="5974141" algn="l" defTabSz="2987070" rtl="0" eaLnBrk="1" latinLnBrk="0" hangingPunct="1">
        <a:defRPr sz="5880" kern="1200">
          <a:solidFill>
            <a:schemeClr val="tx1"/>
          </a:solidFill>
          <a:latin typeface="+mn-lt"/>
          <a:ea typeface="+mn-ea"/>
          <a:cs typeface="+mn-cs"/>
        </a:defRPr>
      </a:lvl5pPr>
      <a:lvl6pPr marL="7467676" algn="l" defTabSz="2987070" rtl="0" eaLnBrk="1" latinLnBrk="0" hangingPunct="1">
        <a:defRPr sz="5880" kern="1200">
          <a:solidFill>
            <a:schemeClr val="tx1"/>
          </a:solidFill>
          <a:latin typeface="+mn-lt"/>
          <a:ea typeface="+mn-ea"/>
          <a:cs typeface="+mn-cs"/>
        </a:defRPr>
      </a:lvl6pPr>
      <a:lvl7pPr marL="8961211" algn="l" defTabSz="2987070" rtl="0" eaLnBrk="1" latinLnBrk="0" hangingPunct="1">
        <a:defRPr sz="5880" kern="1200">
          <a:solidFill>
            <a:schemeClr val="tx1"/>
          </a:solidFill>
          <a:latin typeface="+mn-lt"/>
          <a:ea typeface="+mn-ea"/>
          <a:cs typeface="+mn-cs"/>
        </a:defRPr>
      </a:lvl7pPr>
      <a:lvl8pPr marL="10454747" algn="l" defTabSz="2987070" rtl="0" eaLnBrk="1" latinLnBrk="0" hangingPunct="1">
        <a:defRPr sz="5880" kern="1200">
          <a:solidFill>
            <a:schemeClr val="tx1"/>
          </a:solidFill>
          <a:latin typeface="+mn-lt"/>
          <a:ea typeface="+mn-ea"/>
          <a:cs typeface="+mn-cs"/>
        </a:defRPr>
      </a:lvl8pPr>
      <a:lvl9pPr marL="11948282" algn="l" defTabSz="2987070" rtl="0" eaLnBrk="1" latinLnBrk="0" hangingPunct="1">
        <a:defRPr sz="5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1.xml"/><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jpeg"/><Relationship Id="rId5" Type="http://schemas.openxmlformats.org/officeDocument/2006/relationships/image" Target="../media/image3.sv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EB5BDC-843C-4F4E-A0BF-338CE9D673FD}"/>
              </a:ext>
            </a:extLst>
          </p:cNvPr>
          <p:cNvPicPr>
            <a:picLocks noChangeAspect="1"/>
          </p:cNvPicPr>
          <p:nvPr/>
        </p:nvPicPr>
        <p:blipFill>
          <a:blip r:embed="rId3"/>
          <a:srcRect/>
          <a:stretch/>
        </p:blipFill>
        <p:spPr>
          <a:xfrm>
            <a:off x="9661929" y="3221634"/>
            <a:ext cx="11226111" cy="13536768"/>
          </a:xfrm>
          <a:prstGeom prst="rect">
            <a:avLst/>
          </a:prstGeom>
        </p:spPr>
      </p:pic>
      <p:pic>
        <p:nvPicPr>
          <p:cNvPr id="41" name="Picture 4">
            <a:extLst>
              <a:ext uri="{FF2B5EF4-FFF2-40B4-BE49-F238E27FC236}">
                <a16:creationId xmlns:a16="http://schemas.microsoft.com/office/drawing/2014/main" id="{5F822CE2-D9B3-E044-B816-5AD5985F02A8}"/>
              </a:ext>
            </a:extLst>
          </p:cNvPr>
          <p:cNvPicPr>
            <a:picLocks/>
          </p:cNvPicPr>
          <p:nvPr/>
        </p:nvPicPr>
        <p:blipFill>
          <a:blip r:embed="rId4">
            <a:alphaModFix amt="9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289" r="30289"/>
          <a:stretch>
            <a:fillRect/>
          </a:stretch>
        </p:blipFill>
        <p:spPr>
          <a:xfrm>
            <a:off x="27504387" y="3555863"/>
            <a:ext cx="8656797" cy="18581576"/>
          </a:xfrm>
          <a:prstGeom prst="rect">
            <a:avLst/>
          </a:prstGeom>
        </p:spPr>
      </p:pic>
      <p:grpSp>
        <p:nvGrpSpPr>
          <p:cNvPr id="58" name="Group 57">
            <a:extLst>
              <a:ext uri="{FF2B5EF4-FFF2-40B4-BE49-F238E27FC236}">
                <a16:creationId xmlns:a16="http://schemas.microsoft.com/office/drawing/2014/main" id="{0F4EF74C-16F8-9143-9039-269BEB071DFE}"/>
              </a:ext>
            </a:extLst>
          </p:cNvPr>
          <p:cNvGrpSpPr/>
          <p:nvPr/>
        </p:nvGrpSpPr>
        <p:grpSpPr>
          <a:xfrm>
            <a:off x="27818662" y="16793940"/>
            <a:ext cx="8047082" cy="5207448"/>
            <a:chOff x="42101646" y="20308710"/>
            <a:chExt cx="11637248" cy="7530725"/>
          </a:xfrm>
        </p:grpSpPr>
        <p:pic>
          <p:nvPicPr>
            <p:cNvPr id="59" name="Picture 51">
              <a:extLst>
                <a:ext uri="{FF2B5EF4-FFF2-40B4-BE49-F238E27FC236}">
                  <a16:creationId xmlns:a16="http://schemas.microsoft.com/office/drawing/2014/main" id="{36239EC6-0F8B-5345-8E8A-3C3D84F0887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2101646" y="20308710"/>
              <a:ext cx="7315200" cy="40071"/>
            </a:xfrm>
            <a:prstGeom prst="rect">
              <a:avLst/>
            </a:prstGeom>
          </p:spPr>
        </p:pic>
        <p:sp>
          <p:nvSpPr>
            <p:cNvPr id="60" name="TextBox 81">
              <a:extLst>
                <a:ext uri="{FF2B5EF4-FFF2-40B4-BE49-F238E27FC236}">
                  <a16:creationId xmlns:a16="http://schemas.microsoft.com/office/drawing/2014/main" id="{31866C3E-5F37-CE42-863A-2A4E596746B0}"/>
                </a:ext>
              </a:extLst>
            </p:cNvPr>
            <p:cNvSpPr txBox="1"/>
            <p:nvPr/>
          </p:nvSpPr>
          <p:spPr>
            <a:xfrm>
              <a:off x="42115374" y="20447239"/>
              <a:ext cx="11623520" cy="7392196"/>
            </a:xfrm>
            <a:prstGeom prst="rect">
              <a:avLst/>
            </a:prstGeom>
          </p:spPr>
          <p:txBody>
            <a:bodyPr wrap="square" lIns="0" tIns="0" rIns="0" bIns="0" rtlCol="0" anchor="t">
              <a:spAutoFit/>
            </a:bodyPr>
            <a:lstStyle/>
            <a:p>
              <a:pPr algn="just"/>
              <a:r>
                <a:rPr lang="en-US" sz="2800" b="1" spc="192" dirty="0">
                  <a:solidFill>
                    <a:srgbClr val="343862"/>
                  </a:solidFill>
                  <a:latin typeface="Times New Roman" panose="02020603050405020304" pitchFamily="18" charset="0"/>
                  <a:cs typeface="Times New Roman" panose="02020603050405020304" pitchFamily="18" charset="0"/>
                </a:rPr>
                <a:t>REFERENCES</a:t>
              </a:r>
            </a:p>
            <a:p>
              <a:pPr algn="just">
                <a:lnSpc>
                  <a:spcPts val="484"/>
                </a:lnSpc>
              </a:pPr>
              <a:endParaRPr lang="en-US" sz="2800" b="1" spc="192"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[1]</a:t>
              </a:r>
              <a:r>
                <a:rPr lang="en-US" sz="1600" dirty="0">
                  <a:solidFill>
                    <a:srgbClr val="343862"/>
                  </a:solidFill>
                  <a:latin typeface="Times New Roman" panose="02020603050405020304" pitchFamily="18" charset="0"/>
                  <a:cs typeface="Times New Roman" panose="02020603050405020304" pitchFamily="18" charset="0"/>
                </a:rPr>
                <a:t>  Natural Resources Conservation Service, “Part 631: Geology,” in National Engineering Handbook, 210-VI, Access date: 12/16/2020, 2012, ch. 4, p. 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[2]</a:t>
              </a:r>
              <a:r>
                <a:rPr lang="en-US" sz="1600" dirty="0">
                  <a:solidFill>
                    <a:srgbClr val="343862"/>
                  </a:solidFill>
                  <a:latin typeface="Times New Roman" panose="02020603050405020304" pitchFamily="18" charset="0"/>
                  <a:cs typeface="Times New Roman" panose="02020603050405020304" pitchFamily="18" charset="0"/>
                </a:rPr>
                <a:t> S. Hernández. (2021) </a:t>
              </a:r>
              <a:r>
                <a:rPr lang="en-US" sz="1600" i="1" dirty="0">
                  <a:solidFill>
                    <a:srgbClr val="343862"/>
                  </a:solidFill>
                  <a:latin typeface="Times New Roman" panose="02020603050405020304" pitchFamily="18" charset="0"/>
                  <a:cs typeface="Times New Roman" panose="02020603050405020304" pitchFamily="18" charset="0"/>
                </a:rPr>
                <a:t>Color-extraction</a:t>
              </a:r>
              <a:r>
                <a:rPr lang="en-US" sz="1600" dirty="0">
                  <a:solidFill>
                    <a:srgbClr val="343862"/>
                  </a:solidFill>
                  <a:latin typeface="Times New Roman" panose="02020603050405020304" pitchFamily="18" charset="0"/>
                  <a:cs typeface="Times New Roman" panose="02020603050405020304" pitchFamily="18" charset="0"/>
                </a:rPr>
                <a:t> [Source code]. https://github.com/ sarah-hs/Color-extraction/tree/main/Rock-images.</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[3]</a:t>
              </a:r>
              <a:r>
                <a:rPr lang="en-US" sz="1600" dirty="0">
                  <a:solidFill>
                    <a:srgbClr val="343862"/>
                  </a:solidFill>
                  <a:latin typeface="Times New Roman" panose="02020603050405020304" pitchFamily="18" charset="0"/>
                  <a:cs typeface="Times New Roman" panose="02020603050405020304" pitchFamily="18" charset="0"/>
                </a:rPr>
                <a:t>  Y. Zhang, M. Li, S. Han, Q. Ren, and J. Shi, “Intelligent Identification for Rock-Mineral Microscopic Images Using Ensemble Machine Learning Algorithms,” </a:t>
              </a:r>
              <a:r>
                <a:rPr lang="en-US" sz="1600" i="1" dirty="0">
                  <a:solidFill>
                    <a:srgbClr val="343862"/>
                  </a:solidFill>
                  <a:latin typeface="Times New Roman" panose="02020603050405020304" pitchFamily="18" charset="0"/>
                  <a:cs typeface="Times New Roman" panose="02020603050405020304" pitchFamily="18" charset="0"/>
                </a:rPr>
                <a:t>Sensors</a:t>
              </a:r>
              <a:r>
                <a:rPr lang="en-US" sz="1600" dirty="0">
                  <a:solidFill>
                    <a:srgbClr val="343862"/>
                  </a:solidFill>
                  <a:latin typeface="Times New Roman" panose="02020603050405020304" pitchFamily="18" charset="0"/>
                  <a:cs typeface="Times New Roman" panose="02020603050405020304" pitchFamily="18" charset="0"/>
                </a:rPr>
                <a:t>, vol. 19, no. 18, p. 3914, 2019. DOI: 10 .3390/s19183914.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[4]</a:t>
              </a:r>
              <a:r>
                <a:rPr lang="en-US" sz="1600" dirty="0">
                  <a:solidFill>
                    <a:srgbClr val="343862"/>
                  </a:solidFill>
                  <a:latin typeface="Times New Roman" panose="02020603050405020304" pitchFamily="18" charset="0"/>
                  <a:cs typeface="Times New Roman" panose="02020603050405020304" pitchFamily="18" charset="0"/>
                </a:rPr>
                <a:t>  J. Maitre, K. Bouchard, and L. P. Bédard, “Mineral grains recognition using computer vision and machine learning,” </a:t>
              </a:r>
              <a:r>
                <a:rPr lang="en-US" sz="1600" i="1" dirty="0">
                  <a:solidFill>
                    <a:srgbClr val="343862"/>
                  </a:solidFill>
                  <a:latin typeface="Times New Roman" panose="02020603050405020304" pitchFamily="18" charset="0"/>
                  <a:cs typeface="Times New Roman" panose="02020603050405020304" pitchFamily="18" charset="0"/>
                </a:rPr>
                <a:t>Computers &amp; Geosciences</a:t>
              </a:r>
              <a:r>
                <a:rPr lang="en-US" sz="1600" dirty="0">
                  <a:solidFill>
                    <a:srgbClr val="343862"/>
                  </a:solidFill>
                  <a:latin typeface="Times New Roman" panose="02020603050405020304" pitchFamily="18" charset="0"/>
                  <a:cs typeface="Times New Roman" panose="02020603050405020304" pitchFamily="18" charset="0"/>
                </a:rPr>
                <a:t>, vol. 130, pp. 84– 93, 2019. DOI: 10.1016/j.cageo.2019.05.009.</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[5]</a:t>
              </a:r>
              <a:r>
                <a:rPr lang="en-US" sz="1600" dirty="0">
                  <a:solidFill>
                    <a:srgbClr val="343862"/>
                  </a:solidFill>
                  <a:latin typeface="Times New Roman" panose="02020603050405020304" pitchFamily="18" charset="0"/>
                  <a:cs typeface="Times New Roman" panose="02020603050405020304" pitchFamily="18" charset="0"/>
                </a:rPr>
                <a:t> E. Vázquez and H. Alférez, “Using Deep Learning for Automatic Classification of Plutonic Rocks with Mobile Devices”, 2021.</a:t>
              </a:r>
              <a:endParaRPr lang="en-US" sz="1600" b="1"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[6]</a:t>
              </a:r>
              <a:r>
                <a:rPr lang="en-US" sz="1600" dirty="0">
                  <a:solidFill>
                    <a:srgbClr val="343862"/>
                  </a:solidFill>
                  <a:latin typeface="Times New Roman" panose="02020603050405020304" pitchFamily="18" charset="0"/>
                  <a:cs typeface="Times New Roman" panose="02020603050405020304" pitchFamily="18" charset="0"/>
                </a:rPr>
                <a:t>  G. Fan, F. Chen, D. Chen, and Y. Dong, “Recognizing Multiple Types of Rocks Quickly and Accurately Based on Lightweight CNNs Model,” </a:t>
              </a:r>
              <a:r>
                <a:rPr lang="en-US" sz="1600" i="1" dirty="0">
                  <a:solidFill>
                    <a:srgbClr val="343862"/>
                  </a:solidFill>
                  <a:latin typeface="Times New Roman" panose="02020603050405020304" pitchFamily="18" charset="0"/>
                  <a:cs typeface="Times New Roman" panose="02020603050405020304" pitchFamily="18" charset="0"/>
                </a:rPr>
                <a:t>IEEE Access</a:t>
              </a:r>
              <a:r>
                <a:rPr lang="en-US" sz="1600" dirty="0">
                  <a:solidFill>
                    <a:srgbClr val="343862"/>
                  </a:solidFill>
                  <a:latin typeface="Times New Roman" panose="02020603050405020304" pitchFamily="18" charset="0"/>
                  <a:cs typeface="Times New Roman" panose="02020603050405020304" pitchFamily="18" charset="0"/>
                </a:rPr>
                <a:t>, vol. 8, pp. 55 269–55 278, 2020. DOI: 10.1109/access.2020. 2982017.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[7]</a:t>
              </a:r>
              <a:r>
                <a:rPr lang="en-US" sz="1600" dirty="0">
                  <a:solidFill>
                    <a:srgbClr val="343862"/>
                  </a:solidFill>
                  <a:latin typeface="Times New Roman" panose="02020603050405020304" pitchFamily="18" charset="0"/>
                  <a:cs typeface="Times New Roman" panose="02020603050405020304" pitchFamily="18" charset="0"/>
                </a:rPr>
                <a:t>  G. Fan, F. Chen, D. Chen, Y. Li, and Y. Dong, “A Deep Learning Model for Quick and Accurate Rock Recognition with Smartphones,” </a:t>
              </a:r>
              <a:r>
                <a:rPr lang="en-US" sz="1600" i="1" dirty="0">
                  <a:solidFill>
                    <a:srgbClr val="343862"/>
                  </a:solidFill>
                  <a:latin typeface="Times New Roman" panose="02020603050405020304" pitchFamily="18" charset="0"/>
                  <a:cs typeface="Times New Roman" panose="02020603050405020304" pitchFamily="18" charset="0"/>
                </a:rPr>
                <a:t>Mobile Information Systems</a:t>
              </a:r>
              <a:r>
                <a:rPr lang="en-US" sz="1600" dirty="0">
                  <a:solidFill>
                    <a:srgbClr val="343862"/>
                  </a:solidFill>
                  <a:latin typeface="Times New Roman" panose="02020603050405020304" pitchFamily="18" charset="0"/>
                  <a:cs typeface="Times New Roman" panose="02020603050405020304" pitchFamily="18" charset="0"/>
                </a:rPr>
                <a:t>, vol. 2020, pp. 1–14, 2020. DOI: 10.1155/2020/7462524.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[8]</a:t>
              </a:r>
              <a:r>
                <a:rPr lang="en-US" sz="1600" dirty="0">
                  <a:solidFill>
                    <a:srgbClr val="343862"/>
                  </a:solidFill>
                  <a:latin typeface="Times New Roman" panose="02020603050405020304" pitchFamily="18" charset="0"/>
                  <a:cs typeface="Times New Roman" panose="02020603050405020304" pitchFamily="18" charset="0"/>
                </a:rPr>
                <a:t>  X. Ran, L. Xue, Y. Zhang, Z. Liu, X. Sang, and J. He, “Rock Classification from Field Image Patches Analyzed Using a Deep Convolutional Neural Network,” </a:t>
              </a:r>
              <a:r>
                <a:rPr lang="en-US" sz="1600" i="1" dirty="0">
                  <a:solidFill>
                    <a:srgbClr val="343862"/>
                  </a:solidFill>
                  <a:latin typeface="Times New Roman" panose="02020603050405020304" pitchFamily="18" charset="0"/>
                  <a:cs typeface="Times New Roman" panose="02020603050405020304" pitchFamily="18" charset="0"/>
                </a:rPr>
                <a:t>Mathematics</a:t>
              </a:r>
              <a:r>
                <a:rPr lang="en-US" sz="1600" dirty="0">
                  <a:solidFill>
                    <a:srgbClr val="343862"/>
                  </a:solidFill>
                  <a:latin typeface="Times New Roman" panose="02020603050405020304" pitchFamily="18" charset="0"/>
                  <a:cs typeface="Times New Roman" panose="02020603050405020304" pitchFamily="18" charset="0"/>
                </a:rPr>
                <a:t>, vol. 7, no. 8, p. 755, 2019. DOI: 10.3390/math7080755.</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[9]</a:t>
              </a:r>
              <a:r>
                <a:rPr lang="en-US" sz="1600" dirty="0">
                  <a:solidFill>
                    <a:srgbClr val="343862"/>
                  </a:solidFill>
                  <a:latin typeface="Times New Roman" panose="02020603050405020304" pitchFamily="18" charset="0"/>
                  <a:cs typeface="Times New Roman" panose="02020603050405020304" pitchFamily="18" charset="0"/>
                </a:rPr>
                <a:t>  G. Cheng and W. Guo, “Rock images classification by using deep convolution neural network,” </a:t>
              </a:r>
              <a:r>
                <a:rPr lang="en-US" sz="1600" i="1" dirty="0">
                  <a:solidFill>
                    <a:srgbClr val="343862"/>
                  </a:solidFill>
                  <a:latin typeface="Times New Roman" panose="02020603050405020304" pitchFamily="18" charset="0"/>
                  <a:cs typeface="Times New Roman" panose="02020603050405020304" pitchFamily="18" charset="0"/>
                </a:rPr>
                <a:t>Journal of Physics</a:t>
              </a:r>
              <a:r>
                <a:rPr lang="en-US" sz="1600" i="1" dirty="0">
                  <a:solidFill>
                    <a:srgbClr val="343862"/>
                  </a:solidFill>
                  <a:latin typeface="Aleo"/>
                </a:rPr>
                <a:t>: Conference Series</a:t>
              </a:r>
              <a:r>
                <a:rPr lang="en-US" sz="1600" dirty="0">
                  <a:solidFill>
                    <a:srgbClr val="343862"/>
                  </a:solidFill>
                  <a:latin typeface="Aleo"/>
                </a:rPr>
                <a:t>, vol. 887, p. 012 089, 2017. DOI: 10.1088/1742-6596/887/1/012089.</a:t>
              </a:r>
            </a:p>
          </p:txBody>
        </p:sp>
      </p:grpSp>
      <p:sp>
        <p:nvSpPr>
          <p:cNvPr id="63" name="TextBox 78">
            <a:extLst>
              <a:ext uri="{FF2B5EF4-FFF2-40B4-BE49-F238E27FC236}">
                <a16:creationId xmlns:a16="http://schemas.microsoft.com/office/drawing/2014/main" id="{DA31D67E-50E9-314C-901F-661E0F220F46}"/>
              </a:ext>
            </a:extLst>
          </p:cNvPr>
          <p:cNvSpPr txBox="1"/>
          <p:nvPr/>
        </p:nvSpPr>
        <p:spPr>
          <a:xfrm>
            <a:off x="27782085" y="10789946"/>
            <a:ext cx="8120235" cy="5911875"/>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CONCLUSIONS</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dominant colors approach can be useful in classifications where color is important to differentiate images. CIELAB color format is an excellent option to do this. In addition, feature reduction can be applied when a quicker and lighter solution is needed. Although the images are not as many as in other papers, the results are very promising and can be improved with techniques such as data augmentation and extracting crystal shapes from rock images in addition to the dominant colors.</a:t>
            </a:r>
          </a:p>
        </p:txBody>
      </p:sp>
      <p:sp>
        <p:nvSpPr>
          <p:cNvPr id="64" name="TextBox 86">
            <a:extLst>
              <a:ext uri="{FF2B5EF4-FFF2-40B4-BE49-F238E27FC236}">
                <a16:creationId xmlns:a16="http://schemas.microsoft.com/office/drawing/2014/main" id="{651072C3-95D6-994E-AFA9-E4E6B3FB86AA}"/>
              </a:ext>
            </a:extLst>
          </p:cNvPr>
          <p:cNvSpPr txBox="1"/>
          <p:nvPr/>
        </p:nvSpPr>
        <p:spPr>
          <a:xfrm>
            <a:off x="27782087" y="3614457"/>
            <a:ext cx="8120234" cy="7132081"/>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pitchFamily="2" charset="0"/>
              </a:rPr>
              <a:t>RESULTS</a:t>
            </a:r>
          </a:p>
          <a:p>
            <a:pPr algn="just">
              <a:lnSpc>
                <a:spcPts val="3112"/>
              </a:lnSpc>
            </a:pPr>
            <a:r>
              <a:rPr lang="en-US" sz="3300" spc="192" dirty="0">
                <a:solidFill>
                  <a:srgbClr val="343862"/>
                </a:solidFill>
                <a:latin typeface="Times" pitchFamily="2" charset="0"/>
              </a:rPr>
              <a:t>The best results during validation were for the model generated using KNN trained with the four dominant colors in the CIELAB format (Fig. 3). These results are better than those obtained in [3,4] in which feature extraction was applied to classify mineral samples. Moreover, they are similar to other works [5,6,7,8,9] in which machine learning was applied for rock classification. In addition, the training time of 0.068 seconds, the execution time of 339.87 milliseconds, and the file size of 0.018 MB obtained in this approach were better compared to [5, 6, 7]. The model generated with KNN was deployed in the application (Fig. 4).</a:t>
            </a:r>
            <a:endParaRPr lang="en-US" sz="3300" dirty="0">
              <a:latin typeface="Times" pitchFamily="2" charset="0"/>
            </a:endParaRPr>
          </a:p>
        </p:txBody>
      </p:sp>
      <p:grpSp>
        <p:nvGrpSpPr>
          <p:cNvPr id="7" name="Group 6">
            <a:extLst>
              <a:ext uri="{FF2B5EF4-FFF2-40B4-BE49-F238E27FC236}">
                <a16:creationId xmlns:a16="http://schemas.microsoft.com/office/drawing/2014/main" id="{20D2A41F-7FA5-E04A-B4F5-CE440D176F41}"/>
              </a:ext>
            </a:extLst>
          </p:cNvPr>
          <p:cNvGrpSpPr/>
          <p:nvPr/>
        </p:nvGrpSpPr>
        <p:grpSpPr>
          <a:xfrm>
            <a:off x="9694169" y="17076946"/>
            <a:ext cx="7237431" cy="5154616"/>
            <a:chOff x="24143248" y="6108760"/>
            <a:chExt cx="10466375" cy="7454321"/>
          </a:xfrm>
        </p:grpSpPr>
        <p:graphicFrame>
          <p:nvGraphicFramePr>
            <p:cNvPr id="54" name="Chart 53">
              <a:extLst>
                <a:ext uri="{FF2B5EF4-FFF2-40B4-BE49-F238E27FC236}">
                  <a16:creationId xmlns:a16="http://schemas.microsoft.com/office/drawing/2014/main" id="{824F8663-A64E-5941-9E19-E1B4A3B4CBB3}"/>
                </a:ext>
              </a:extLst>
            </p:cNvPr>
            <p:cNvGraphicFramePr/>
            <p:nvPr>
              <p:extLst>
                <p:ext uri="{D42A27DB-BD31-4B8C-83A1-F6EECF244321}">
                  <p14:modId xmlns:p14="http://schemas.microsoft.com/office/powerpoint/2010/main" val="346258578"/>
                </p:ext>
              </p:extLst>
            </p:nvPr>
          </p:nvGraphicFramePr>
          <p:xfrm>
            <a:off x="24532454" y="6108760"/>
            <a:ext cx="10077169" cy="6518526"/>
          </p:xfrm>
          <a:graphic>
            <a:graphicData uri="http://schemas.openxmlformats.org/drawingml/2006/chart">
              <c:chart xmlns:c="http://schemas.openxmlformats.org/drawingml/2006/chart" xmlns:r="http://schemas.openxmlformats.org/officeDocument/2006/relationships" r:id="rId8"/>
            </a:graphicData>
          </a:graphic>
        </p:graphicFrame>
        <p:sp>
          <p:nvSpPr>
            <p:cNvPr id="31" name="CuadroTexto 17">
              <a:extLst>
                <a:ext uri="{FF2B5EF4-FFF2-40B4-BE49-F238E27FC236}">
                  <a16:creationId xmlns:a16="http://schemas.microsoft.com/office/drawing/2014/main" id="{D98CCB22-260D-9445-9AA6-12484BAF6579}"/>
                </a:ext>
              </a:extLst>
            </p:cNvPr>
            <p:cNvSpPr txBox="1"/>
            <p:nvPr/>
          </p:nvSpPr>
          <p:spPr>
            <a:xfrm>
              <a:off x="24143248" y="12758488"/>
              <a:ext cx="10018246" cy="804593"/>
            </a:xfrm>
            <a:prstGeom prst="rect">
              <a:avLst/>
            </a:prstGeom>
            <a:noFill/>
          </p:spPr>
          <p:txBody>
            <a:bodyPr wrap="square" rtlCol="0">
              <a:spAutoFit/>
            </a:bodyPr>
            <a:lstStyle/>
            <a:p>
              <a:pPr algn="ctr">
                <a:lnSpc>
                  <a:spcPts val="1800"/>
                </a:lnSpc>
              </a:pPr>
              <a:r>
                <a:rPr lang="en-US" dirty="0">
                  <a:solidFill>
                    <a:srgbClr val="343862"/>
                  </a:solidFill>
                  <a:latin typeface="Times New Roman" panose="02020603050405020304" pitchFamily="18" charset="0"/>
                  <a:cs typeface="Times New Roman" panose="02020603050405020304" pitchFamily="18" charset="0"/>
                </a:rPr>
                <a:t>Figure 3.</a:t>
              </a:r>
              <a:r>
                <a:rPr lang="en-US" sz="2000" dirty="0">
                  <a:solidFill>
                    <a:srgbClr val="343862"/>
                  </a:solidFill>
                  <a:latin typeface="Times New Roman" panose="02020603050405020304" pitchFamily="18" charset="0"/>
                  <a:cs typeface="Times New Roman" panose="02020603050405020304" pitchFamily="18" charset="0"/>
                </a:rPr>
                <a:t>  Accuracy of the models trained with the RGB and CIELAB dominant colors data</a:t>
              </a:r>
            </a:p>
          </p:txBody>
        </p:sp>
      </p:grpSp>
      <p:sp>
        <p:nvSpPr>
          <p:cNvPr id="37" name="CuadroTexto 17">
            <a:extLst>
              <a:ext uri="{FF2B5EF4-FFF2-40B4-BE49-F238E27FC236}">
                <a16:creationId xmlns:a16="http://schemas.microsoft.com/office/drawing/2014/main" id="{E14C7B38-A39A-6B4E-B288-EE3E6E7EE73E}"/>
              </a:ext>
            </a:extLst>
          </p:cNvPr>
          <p:cNvSpPr txBox="1"/>
          <p:nvPr/>
        </p:nvSpPr>
        <p:spPr>
          <a:xfrm>
            <a:off x="10033788" y="16434004"/>
            <a:ext cx="4349268" cy="400110"/>
          </a:xfrm>
          <a:prstGeom prst="rect">
            <a:avLst/>
          </a:prstGeom>
          <a:noFill/>
        </p:spPr>
        <p:txBody>
          <a:bodyPr wrap="none" rtlCol="0">
            <a:spAutoFit/>
          </a:bodyPr>
          <a:lstStyle/>
          <a:p>
            <a:r>
              <a:rPr lang="en-US" dirty="0">
                <a:solidFill>
                  <a:srgbClr val="343862"/>
                </a:solidFill>
                <a:latin typeface="Times New Roman" panose="02020603050405020304" pitchFamily="18" charset="0"/>
                <a:cs typeface="Times New Roman" panose="02020603050405020304" pitchFamily="18" charset="0"/>
              </a:rPr>
              <a:t>Figure 1. </a:t>
            </a:r>
            <a:r>
              <a:rPr lang="en-US" sz="2000" dirty="0">
                <a:solidFill>
                  <a:srgbClr val="343862"/>
                </a:solidFill>
                <a:latin typeface="Times New Roman" panose="02020603050405020304" pitchFamily="18" charset="0"/>
                <a:cs typeface="Times New Roman" panose="02020603050405020304" pitchFamily="18" charset="0"/>
              </a:rPr>
              <a:t> Underpinnings of our approach</a:t>
            </a:r>
          </a:p>
        </p:txBody>
      </p:sp>
      <p:sp>
        <p:nvSpPr>
          <p:cNvPr id="32" name="CuadroTexto 17">
            <a:extLst>
              <a:ext uri="{FF2B5EF4-FFF2-40B4-BE49-F238E27FC236}">
                <a16:creationId xmlns:a16="http://schemas.microsoft.com/office/drawing/2014/main" id="{6C32A9AA-7211-8448-9CF7-99A6716241E3}"/>
              </a:ext>
            </a:extLst>
          </p:cNvPr>
          <p:cNvSpPr txBox="1"/>
          <p:nvPr/>
        </p:nvSpPr>
        <p:spPr>
          <a:xfrm>
            <a:off x="17142217" y="21851473"/>
            <a:ext cx="3401893" cy="400110"/>
          </a:xfrm>
          <a:prstGeom prst="rect">
            <a:avLst/>
          </a:prstGeom>
          <a:noFill/>
        </p:spPr>
        <p:txBody>
          <a:bodyPr wrap="none" rtlCol="0">
            <a:spAutoFit/>
          </a:bodyPr>
          <a:lstStyle/>
          <a:p>
            <a:r>
              <a:rPr lang="en-US" dirty="0">
                <a:solidFill>
                  <a:srgbClr val="343862"/>
                </a:solidFill>
                <a:latin typeface="Times New Roman" panose="02020603050405020304" pitchFamily="18" charset="0"/>
                <a:cs typeface="Times New Roman" panose="02020603050405020304" pitchFamily="18" charset="0"/>
              </a:rPr>
              <a:t>Figure 4.</a:t>
            </a:r>
            <a:r>
              <a:rPr lang="en-US" sz="2000" dirty="0">
                <a:solidFill>
                  <a:srgbClr val="343862"/>
                </a:solidFill>
                <a:latin typeface="Times New Roman" panose="02020603050405020304" pitchFamily="18" charset="0"/>
                <a:cs typeface="Times New Roman" panose="02020603050405020304" pitchFamily="18" charset="0"/>
              </a:rPr>
              <a:t>  Application workflow</a:t>
            </a:r>
          </a:p>
        </p:txBody>
      </p:sp>
      <p:pic>
        <p:nvPicPr>
          <p:cNvPr id="57" name="Picture 56">
            <a:extLst>
              <a:ext uri="{FF2B5EF4-FFF2-40B4-BE49-F238E27FC236}">
                <a16:creationId xmlns:a16="http://schemas.microsoft.com/office/drawing/2014/main" id="{B0D6332E-1EC9-DE4F-AA1D-2A9ECAC32EA8}"/>
              </a:ext>
            </a:extLst>
          </p:cNvPr>
          <p:cNvPicPr>
            <a:picLocks noChangeAspect="1"/>
          </p:cNvPicPr>
          <p:nvPr/>
        </p:nvPicPr>
        <p:blipFill>
          <a:blip r:embed="rId9"/>
          <a:srcRect/>
          <a:stretch/>
        </p:blipFill>
        <p:spPr>
          <a:xfrm>
            <a:off x="16621723" y="13964979"/>
            <a:ext cx="10613934" cy="8065886"/>
          </a:xfrm>
          <a:prstGeom prst="rect">
            <a:avLst/>
          </a:prstGeom>
        </p:spPr>
      </p:pic>
      <p:sp>
        <p:nvSpPr>
          <p:cNvPr id="3" name="Freeform 3"/>
          <p:cNvSpPr/>
          <p:nvPr/>
        </p:nvSpPr>
        <p:spPr>
          <a:xfrm>
            <a:off x="-1" y="0"/>
            <a:ext cx="39868475" cy="3241182"/>
          </a:xfrm>
          <a:custGeom>
            <a:avLst/>
            <a:gdLst/>
            <a:ahLst/>
            <a:cxnLst/>
            <a:rect l="l" t="t" r="r" b="b"/>
            <a:pathLst>
              <a:path w="22468387" h="2003334">
                <a:moveTo>
                  <a:pt x="0" y="0"/>
                </a:moveTo>
                <a:lnTo>
                  <a:pt x="22468387" y="0"/>
                </a:lnTo>
                <a:lnTo>
                  <a:pt x="22468387" y="2003334"/>
                </a:lnTo>
                <a:lnTo>
                  <a:pt x="0" y="2003334"/>
                </a:lnTo>
                <a:close/>
              </a:path>
            </a:pathLst>
          </a:custGeom>
          <a:solidFill>
            <a:srgbClr val="343862"/>
          </a:solidFill>
        </p:spPr>
      </p:sp>
      <p:sp>
        <p:nvSpPr>
          <p:cNvPr id="35" name="TextBox 35"/>
          <p:cNvSpPr txBox="1"/>
          <p:nvPr/>
        </p:nvSpPr>
        <p:spPr>
          <a:xfrm>
            <a:off x="2512796" y="83445"/>
            <a:ext cx="31213592" cy="1665841"/>
          </a:xfrm>
          <a:prstGeom prst="rect">
            <a:avLst/>
          </a:prstGeom>
        </p:spPr>
        <p:txBody>
          <a:bodyPr wrap="square" lIns="0" tIns="0" rIns="0" bIns="0" rtlCol="0" anchor="t">
            <a:spAutoFit/>
          </a:bodyPr>
          <a:lstStyle/>
          <a:p>
            <a:pPr algn="ctr">
              <a:lnSpc>
                <a:spcPts val="6583"/>
              </a:lnSpc>
            </a:pPr>
            <a:r>
              <a:rPr lang="en-US" sz="4800" spc="752" dirty="0">
                <a:solidFill>
                  <a:srgbClr val="FFFFFF"/>
                </a:solidFill>
                <a:latin typeface="Times New Roman" panose="02020603050405020304" pitchFamily="18" charset="0"/>
                <a:cs typeface="Times New Roman" panose="02020603050405020304" pitchFamily="18" charset="0"/>
              </a:rPr>
              <a:t>AUTOMATIC CLASSIFICATION OF PLUTONIC ROCKS WITH MACHINE LEARNING APPLIED TO EXTRACTED SHADES AND COLORS ON iOS DEVICES</a:t>
            </a:r>
          </a:p>
        </p:txBody>
      </p:sp>
      <p:sp>
        <p:nvSpPr>
          <p:cNvPr id="36" name="TextBox 36"/>
          <p:cNvSpPr txBox="1"/>
          <p:nvPr/>
        </p:nvSpPr>
        <p:spPr>
          <a:xfrm>
            <a:off x="2512796" y="1790315"/>
            <a:ext cx="31213592" cy="1351396"/>
          </a:xfrm>
          <a:prstGeom prst="rect">
            <a:avLst/>
          </a:prstGeom>
        </p:spPr>
        <p:txBody>
          <a:bodyPr lIns="0" tIns="0" rIns="0" bIns="0" rtlCol="0" anchor="t">
            <a:spAutoFit/>
          </a:bodyPr>
          <a:lstStyle/>
          <a:p>
            <a:pPr algn="ctr">
              <a:lnSpc>
                <a:spcPts val="3872"/>
              </a:lnSpc>
            </a:pPr>
            <a:r>
              <a:rPr lang="en-US" sz="3200" b="1" spc="83" dirty="0">
                <a:solidFill>
                  <a:srgbClr val="FFFFFF"/>
                </a:solidFill>
                <a:latin typeface="Times New Roman" panose="02020603050405020304" pitchFamily="18" charset="0"/>
                <a:cs typeface="Times New Roman" panose="02020603050405020304" pitchFamily="18" charset="0"/>
              </a:rPr>
              <a:t>Sarah Hernández</a:t>
            </a:r>
            <a:r>
              <a:rPr lang="en-US" sz="3200" b="1" spc="83" baseline="30000" dirty="0">
                <a:solidFill>
                  <a:srgbClr val="FFFFFF"/>
                </a:solidFill>
                <a:latin typeface="Times New Roman" panose="02020603050405020304" pitchFamily="18" charset="0"/>
                <a:cs typeface="Times New Roman" panose="02020603050405020304" pitchFamily="18" charset="0"/>
              </a:rPr>
              <a:t>1</a:t>
            </a:r>
            <a:r>
              <a:rPr lang="en-US" sz="3200" b="1" spc="83" dirty="0">
                <a:solidFill>
                  <a:srgbClr val="FFFFFF"/>
                </a:solidFill>
                <a:latin typeface="Times New Roman" panose="02020603050405020304" pitchFamily="18" charset="0"/>
                <a:cs typeface="Times New Roman" panose="02020603050405020304" pitchFamily="18" charset="0"/>
              </a:rPr>
              <a:t>;  Germán H. Alférez, Ph.D.</a:t>
            </a:r>
            <a:r>
              <a:rPr lang="en-US" sz="3200" b="1" spc="83" baseline="30000" dirty="0">
                <a:solidFill>
                  <a:srgbClr val="FFFFFF"/>
                </a:solidFill>
                <a:latin typeface="Times New Roman" panose="02020603050405020304" pitchFamily="18" charset="0"/>
                <a:cs typeface="Times New Roman" panose="02020603050405020304" pitchFamily="18" charset="0"/>
              </a:rPr>
              <a:t>1</a:t>
            </a:r>
            <a:r>
              <a:rPr lang="en-US" sz="3200" b="1" spc="83" dirty="0">
                <a:solidFill>
                  <a:srgbClr val="FFFFFF"/>
                </a:solidFill>
                <a:latin typeface="Times New Roman" panose="02020603050405020304" pitchFamily="18" charset="0"/>
                <a:cs typeface="Times New Roman" panose="02020603050405020304" pitchFamily="18" charset="0"/>
              </a:rPr>
              <a:t>;  Benjamin L. Clausen, Ph.D.</a:t>
            </a:r>
            <a:r>
              <a:rPr lang="en-US" sz="3200" b="1" spc="83" baseline="30000" dirty="0">
                <a:solidFill>
                  <a:srgbClr val="FFFFFF"/>
                </a:solidFill>
                <a:latin typeface="Times New Roman" panose="02020603050405020304" pitchFamily="18" charset="0"/>
                <a:cs typeface="Times New Roman" panose="02020603050405020304" pitchFamily="18" charset="0"/>
              </a:rPr>
              <a:t>2 3</a:t>
            </a:r>
            <a:r>
              <a:rPr lang="en-US" sz="3200" b="1" spc="83" dirty="0">
                <a:solidFill>
                  <a:srgbClr val="FFFFFF"/>
                </a:solidFill>
                <a:latin typeface="Times New Roman" panose="02020603050405020304" pitchFamily="18" charset="0"/>
                <a:cs typeface="Times New Roman" panose="02020603050405020304" pitchFamily="18" charset="0"/>
              </a:rPr>
              <a:t>;  Ana M. Martínez, Ph.D.</a:t>
            </a:r>
            <a:r>
              <a:rPr lang="en-US" sz="3200" b="1" spc="83" baseline="30000" dirty="0">
                <a:solidFill>
                  <a:srgbClr val="FFFFFF"/>
                </a:solidFill>
                <a:latin typeface="Times New Roman" panose="02020603050405020304" pitchFamily="18" charset="0"/>
                <a:cs typeface="Times New Roman" panose="02020603050405020304" pitchFamily="18" charset="0"/>
              </a:rPr>
              <a:t>2</a:t>
            </a:r>
          </a:p>
          <a:p>
            <a:pPr lvl="0" algn="ctr"/>
            <a:r>
              <a:rPr lang="en-US" sz="2800" spc="75" baseline="30000" dirty="0">
                <a:solidFill>
                  <a:srgbClr val="FFFFFF"/>
                </a:solidFill>
                <a:latin typeface="Times New Roman" panose="02020603050405020304" pitchFamily="18" charset="0"/>
                <a:cs typeface="Times New Roman" panose="02020603050405020304" pitchFamily="18" charset="0"/>
              </a:rPr>
              <a:t>1 </a:t>
            </a:r>
            <a:r>
              <a:rPr lang="en-US" sz="2800" spc="75" dirty="0">
                <a:solidFill>
                  <a:srgbClr val="FFFFFF"/>
                </a:solidFill>
                <a:latin typeface="Times New Roman" panose="02020603050405020304" pitchFamily="18" charset="0"/>
                <a:cs typeface="Times New Roman" panose="02020603050405020304" pitchFamily="18" charset="0"/>
              </a:rPr>
              <a:t>School of Engineering and Technology of </a:t>
            </a:r>
            <a:r>
              <a:rPr lang="en-US" sz="2800" spc="75" dirty="0" err="1">
                <a:solidFill>
                  <a:srgbClr val="FFFFFF"/>
                </a:solidFill>
                <a:latin typeface="Times New Roman" panose="02020603050405020304" pitchFamily="18" charset="0"/>
                <a:cs typeface="Times New Roman" panose="02020603050405020304" pitchFamily="18" charset="0"/>
              </a:rPr>
              <a:t>Montemorelos</a:t>
            </a:r>
            <a:r>
              <a:rPr lang="en-US" sz="2800" spc="75" dirty="0">
                <a:solidFill>
                  <a:srgbClr val="FFFFFF"/>
                </a:solidFill>
                <a:latin typeface="Times New Roman" panose="02020603050405020304" pitchFamily="18" charset="0"/>
                <a:cs typeface="Times New Roman" panose="02020603050405020304" pitchFamily="18" charset="0"/>
              </a:rPr>
              <a:t> University;  </a:t>
            </a:r>
            <a:r>
              <a:rPr lang="en-US" sz="2800" spc="75" baseline="30000" dirty="0">
                <a:solidFill>
                  <a:srgbClr val="FFFFFF"/>
                </a:solidFill>
                <a:latin typeface="Times New Roman" panose="02020603050405020304" pitchFamily="18" charset="0"/>
                <a:cs typeface="Times New Roman" panose="02020603050405020304" pitchFamily="18" charset="0"/>
              </a:rPr>
              <a:t>2 </a:t>
            </a:r>
            <a:r>
              <a:rPr lang="en-US" sz="2800" spc="75" dirty="0">
                <a:solidFill>
                  <a:srgbClr val="FFFFFF"/>
                </a:solidFill>
                <a:latin typeface="Times New Roman" panose="02020603050405020304" pitchFamily="18" charset="0"/>
                <a:cs typeface="Times New Roman" panose="02020603050405020304" pitchFamily="18" charset="0"/>
              </a:rPr>
              <a:t>Department of Earth and Biological Sciences of Loma Linda University;  </a:t>
            </a:r>
            <a:r>
              <a:rPr lang="en-US" sz="2800" spc="75" baseline="30000" dirty="0">
                <a:solidFill>
                  <a:srgbClr val="FFFFFF"/>
                </a:solidFill>
                <a:latin typeface="Times New Roman" panose="02020603050405020304" pitchFamily="18" charset="0"/>
                <a:cs typeface="Times New Roman" panose="02020603050405020304" pitchFamily="18" charset="0"/>
              </a:rPr>
              <a:t>3</a:t>
            </a:r>
            <a:r>
              <a:rPr lang="en-US" sz="2800" spc="75" dirty="0">
                <a:solidFill>
                  <a:srgbClr val="FFFFFF"/>
                </a:solidFill>
                <a:latin typeface="Times New Roman" panose="02020603050405020304" pitchFamily="18" charset="0"/>
                <a:cs typeface="Times New Roman" panose="02020603050405020304" pitchFamily="18" charset="0"/>
              </a:rPr>
              <a:t>Geoscience Research Institute</a:t>
            </a:r>
          </a:p>
          <a:p>
            <a:pPr algn="ctr"/>
            <a:r>
              <a:rPr lang="en-US" sz="2800" spc="75" dirty="0">
                <a:solidFill>
                  <a:srgbClr val="FFFFFF"/>
                </a:solidFill>
                <a:latin typeface="Times New Roman" panose="02020603050405020304" pitchFamily="18" charset="0"/>
                <a:cs typeface="Times New Roman" panose="02020603050405020304" pitchFamily="18" charset="0"/>
              </a:rPr>
              <a:t>1170469@alumno.um.edu.mx;  </a:t>
            </a:r>
            <a:r>
              <a:rPr lang="en-US" sz="2800" spc="75" dirty="0" err="1">
                <a:solidFill>
                  <a:srgbClr val="FFFFFF"/>
                </a:solidFill>
                <a:latin typeface="Times New Roman" panose="02020603050405020304" pitchFamily="18" charset="0"/>
                <a:cs typeface="Times New Roman" panose="02020603050405020304" pitchFamily="18" charset="0"/>
              </a:rPr>
              <a:t>harveyalferez@um.edu.mx</a:t>
            </a:r>
            <a:r>
              <a:rPr lang="en-US" sz="2800" spc="75" dirty="0">
                <a:solidFill>
                  <a:srgbClr val="FFFFFF"/>
                </a:solidFill>
                <a:latin typeface="Times New Roman" panose="02020603050405020304" pitchFamily="18" charset="0"/>
                <a:cs typeface="Times New Roman" panose="02020603050405020304" pitchFamily="18" charset="0"/>
              </a:rPr>
              <a:t>;  </a:t>
            </a:r>
            <a:r>
              <a:rPr lang="en-US" sz="2800" spc="75" dirty="0" err="1">
                <a:solidFill>
                  <a:srgbClr val="FFFFFF"/>
                </a:solidFill>
                <a:latin typeface="Times New Roman" panose="02020603050405020304" pitchFamily="18" charset="0"/>
                <a:cs typeface="Times New Roman" panose="02020603050405020304" pitchFamily="18" charset="0"/>
              </a:rPr>
              <a:t>bclausen@llu.edu</a:t>
            </a:r>
            <a:r>
              <a:rPr lang="en-US" sz="2800" spc="75" dirty="0">
                <a:solidFill>
                  <a:srgbClr val="FFFFFF"/>
                </a:solidFill>
                <a:latin typeface="Times New Roman" panose="02020603050405020304" pitchFamily="18" charset="0"/>
                <a:cs typeface="Times New Roman" panose="02020603050405020304" pitchFamily="18" charset="0"/>
              </a:rPr>
              <a:t>;  </a:t>
            </a:r>
            <a:r>
              <a:rPr lang="en-US" sz="2800" spc="75" dirty="0" err="1">
                <a:solidFill>
                  <a:srgbClr val="FFFFFF"/>
                </a:solidFill>
                <a:latin typeface="Times New Roman" panose="02020603050405020304" pitchFamily="18" charset="0"/>
                <a:cs typeface="Times New Roman" panose="02020603050405020304" pitchFamily="18" charset="0"/>
              </a:rPr>
              <a:t>anmartinez@llu.edu</a:t>
            </a:r>
            <a:endParaRPr lang="en-US" sz="2800" spc="75" dirty="0">
              <a:solidFill>
                <a:srgbClr val="FFFFFF"/>
              </a:solidFill>
              <a:latin typeface="Times New Roman" panose="02020603050405020304" pitchFamily="18" charset="0"/>
              <a:cs typeface="Times New Roman" panose="02020603050405020304" pitchFamily="18" charset="0"/>
            </a:endParaRPr>
          </a:p>
        </p:txBody>
      </p:sp>
      <p:pic>
        <p:nvPicPr>
          <p:cNvPr id="97" name="Picture 96">
            <a:extLst>
              <a:ext uri="{FF2B5EF4-FFF2-40B4-BE49-F238E27FC236}">
                <a16:creationId xmlns:a16="http://schemas.microsoft.com/office/drawing/2014/main" id="{64E84167-6B40-0349-8F5A-DB3F79251AEB}"/>
              </a:ext>
            </a:extLst>
          </p:cNvPr>
          <p:cNvPicPr>
            <a:picLocks noChangeAspect="1"/>
          </p:cNvPicPr>
          <p:nvPr/>
        </p:nvPicPr>
        <p:blipFill>
          <a:blip r:embed="rId10"/>
          <a:stretch>
            <a:fillRect/>
          </a:stretch>
        </p:blipFill>
        <p:spPr>
          <a:xfrm>
            <a:off x="816726" y="436292"/>
            <a:ext cx="2276286" cy="2276286"/>
          </a:xfrm>
          <a:prstGeom prst="rect">
            <a:avLst/>
          </a:prstGeom>
        </p:spPr>
      </p:pic>
      <p:pic>
        <p:nvPicPr>
          <p:cNvPr id="49" name="Picture 2" descr="Loma Linda University students find faith in many different religions">
            <a:extLst>
              <a:ext uri="{FF2B5EF4-FFF2-40B4-BE49-F238E27FC236}">
                <a16:creationId xmlns:a16="http://schemas.microsoft.com/office/drawing/2014/main" id="{57E5E6A0-327C-A048-ACC4-B278A5D8FA6B}"/>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124" t="187" r="68887" b="55691"/>
          <a:stretch/>
        </p:blipFill>
        <p:spPr bwMode="auto">
          <a:xfrm>
            <a:off x="33107801" y="436292"/>
            <a:ext cx="2213056" cy="221305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31FE0AA2-8CB7-9C4F-82C3-2DDF7C1CAB1B}"/>
              </a:ext>
            </a:extLst>
          </p:cNvPr>
          <p:cNvGrpSpPr/>
          <p:nvPr/>
        </p:nvGrpSpPr>
        <p:grpSpPr>
          <a:xfrm>
            <a:off x="20540588" y="3415279"/>
            <a:ext cx="6920257" cy="10303719"/>
            <a:chOff x="11729882" y="18189092"/>
            <a:chExt cx="10007695" cy="14900672"/>
          </a:xfrm>
        </p:grpSpPr>
        <p:pic>
          <p:nvPicPr>
            <p:cNvPr id="50" name="Picture 49">
              <a:extLst>
                <a:ext uri="{FF2B5EF4-FFF2-40B4-BE49-F238E27FC236}">
                  <a16:creationId xmlns:a16="http://schemas.microsoft.com/office/drawing/2014/main" id="{397AC46C-FEBB-3442-9ACC-86A4650409AE}"/>
                </a:ext>
              </a:extLst>
            </p:cNvPr>
            <p:cNvPicPr>
              <a:picLocks noChangeAspect="1"/>
            </p:cNvPicPr>
            <p:nvPr/>
          </p:nvPicPr>
          <p:blipFill>
            <a:blip r:embed="rId12"/>
            <a:srcRect/>
            <a:stretch/>
          </p:blipFill>
          <p:spPr>
            <a:xfrm>
              <a:off x="12214892" y="18189092"/>
              <a:ext cx="9201910" cy="14066854"/>
            </a:xfrm>
            <a:prstGeom prst="rect">
              <a:avLst/>
            </a:prstGeom>
          </p:spPr>
        </p:pic>
        <p:sp>
          <p:nvSpPr>
            <p:cNvPr id="38" name="CuadroTexto 17">
              <a:extLst>
                <a:ext uri="{FF2B5EF4-FFF2-40B4-BE49-F238E27FC236}">
                  <a16:creationId xmlns:a16="http://schemas.microsoft.com/office/drawing/2014/main" id="{DFFF74CC-F2E9-EF4D-A75D-60B315F1646C}"/>
                </a:ext>
              </a:extLst>
            </p:cNvPr>
            <p:cNvSpPr txBox="1"/>
            <p:nvPr/>
          </p:nvSpPr>
          <p:spPr>
            <a:xfrm>
              <a:off x="11729882" y="32285171"/>
              <a:ext cx="10007695" cy="804593"/>
            </a:xfrm>
            <a:prstGeom prst="rect">
              <a:avLst/>
            </a:prstGeom>
            <a:noFill/>
          </p:spPr>
          <p:txBody>
            <a:bodyPr wrap="square" rtlCol="0">
              <a:spAutoFit/>
            </a:bodyPr>
            <a:lstStyle/>
            <a:p>
              <a:pPr algn="ctr">
                <a:lnSpc>
                  <a:spcPts val="1800"/>
                </a:lnSpc>
              </a:pPr>
              <a:r>
                <a:rPr lang="en-US" dirty="0">
                  <a:solidFill>
                    <a:srgbClr val="343862"/>
                  </a:solidFill>
                  <a:latin typeface="Times New Roman" panose="02020603050405020304" pitchFamily="18" charset="0"/>
                  <a:cs typeface="Times New Roman" panose="02020603050405020304" pitchFamily="18" charset="0"/>
                </a:rPr>
                <a:t>Figure 2.</a:t>
              </a:r>
              <a:r>
                <a:rPr lang="en-US" sz="2000" dirty="0">
                  <a:solidFill>
                    <a:srgbClr val="343862"/>
                  </a:solidFill>
                  <a:latin typeface="Times New Roman" panose="02020603050405020304" pitchFamily="18" charset="0"/>
                  <a:cs typeface="Times New Roman" panose="02020603050405020304" pitchFamily="18" charset="0"/>
                </a:rPr>
                <a:t> Sample rocks with their dominant colors in percentage order and their average color</a:t>
              </a:r>
            </a:p>
          </p:txBody>
        </p:sp>
      </p:grpSp>
      <p:sp>
        <p:nvSpPr>
          <p:cNvPr id="26" name="Rectangle 25">
            <a:extLst>
              <a:ext uri="{FF2B5EF4-FFF2-40B4-BE49-F238E27FC236}">
                <a16:creationId xmlns:a16="http://schemas.microsoft.com/office/drawing/2014/main" id="{7FE83B1C-8164-F544-A1B2-2DD3EBE94F68}"/>
              </a:ext>
            </a:extLst>
          </p:cNvPr>
          <p:cNvSpPr/>
          <p:nvPr/>
        </p:nvSpPr>
        <p:spPr>
          <a:xfrm>
            <a:off x="36204726" y="0"/>
            <a:ext cx="3663749" cy="4912943"/>
          </a:xfrm>
          <a:prstGeom prst="rect">
            <a:avLst/>
          </a:prstGeom>
          <a:solidFill>
            <a:schemeClr val="bg1"/>
          </a:solidFill>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8" name="Rectangle 27">
            <a:extLst>
              <a:ext uri="{FF2B5EF4-FFF2-40B4-BE49-F238E27FC236}">
                <a16:creationId xmlns:a16="http://schemas.microsoft.com/office/drawing/2014/main" id="{C2151BE3-3F8B-0345-B585-B62F33200F07}"/>
              </a:ext>
            </a:extLst>
          </p:cNvPr>
          <p:cNvSpPr/>
          <p:nvPr/>
        </p:nvSpPr>
        <p:spPr>
          <a:xfrm>
            <a:off x="36437014" y="4912944"/>
            <a:ext cx="3456174" cy="17325732"/>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9" name="Rectangle 28">
            <a:extLst>
              <a:ext uri="{FF2B5EF4-FFF2-40B4-BE49-F238E27FC236}">
                <a16:creationId xmlns:a16="http://schemas.microsoft.com/office/drawing/2014/main" id="{1BD0A929-F421-4B4A-AB0C-372F1F2AF66D}"/>
              </a:ext>
            </a:extLst>
          </p:cNvPr>
          <p:cNvSpPr/>
          <p:nvPr/>
        </p:nvSpPr>
        <p:spPr>
          <a:xfrm>
            <a:off x="36437014" y="1"/>
            <a:ext cx="3456860" cy="4698999"/>
          </a:xfrm>
          <a:prstGeom prst="rect">
            <a:avLst/>
          </a:prstGeom>
          <a:solidFill>
            <a:srgbClr val="C9C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pic>
        <p:nvPicPr>
          <p:cNvPr id="4" name="Picture 4"/>
          <p:cNvPicPr>
            <a:picLocks/>
          </p:cNvPicPr>
          <p:nvPr/>
        </p:nvPicPr>
        <p:blipFill>
          <a:blip r:embed="rId13">
            <a:alphaModFix amt="9999"/>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0289" r="30289"/>
          <a:stretch>
            <a:fillRect/>
          </a:stretch>
        </p:blipFill>
        <p:spPr>
          <a:xfrm>
            <a:off x="286310" y="3555863"/>
            <a:ext cx="9476744" cy="18581576"/>
          </a:xfrm>
          <a:prstGeom prst="rect">
            <a:avLst/>
          </a:prstGeom>
        </p:spPr>
      </p:pic>
      <p:sp>
        <p:nvSpPr>
          <p:cNvPr id="43" name="TextBox 44">
            <a:extLst>
              <a:ext uri="{FF2B5EF4-FFF2-40B4-BE49-F238E27FC236}">
                <a16:creationId xmlns:a16="http://schemas.microsoft.com/office/drawing/2014/main" id="{910C1794-A63E-C243-82A1-DF1C03E5FBEB}"/>
              </a:ext>
            </a:extLst>
          </p:cNvPr>
          <p:cNvSpPr txBox="1"/>
          <p:nvPr/>
        </p:nvSpPr>
        <p:spPr>
          <a:xfrm>
            <a:off x="599528" y="3635377"/>
            <a:ext cx="8876548" cy="7899598"/>
          </a:xfrm>
          <a:prstGeom prst="rect">
            <a:avLst/>
          </a:prstGeom>
        </p:spPr>
        <p:txBody>
          <a:bodyPr wrap="square" lIns="0" tIns="0" rIns="0" bIns="0" rtlCol="0" anchor="t">
            <a:spAutoFit/>
          </a:bodyPr>
          <a:lstStyle/>
          <a:p>
            <a:pPr algn="just">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INTRODUCTION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Lightness and color are properties used for the classification of plutonic rocks; however, these attributes can be difficult to describe because perceived rock colors depend on the observer’s experience [1]. Moreover, although the classification of plutonic rocks can be done using data from various instrumental techniques, these approaches tend to be expensive and time-consuming. Also, there are no works presenting the implementation of machine learning on iOS devices. This research extracts dominant shades and colors from plutonic rock images to train several machine learning algorithms and deploy the best model on an iOS application for the automatic classification of four classes of plutonic rocks in order from darker to lighter: gabbro, diorite, granodiorite, and granite.</a:t>
            </a:r>
          </a:p>
        </p:txBody>
      </p:sp>
      <p:sp>
        <p:nvSpPr>
          <p:cNvPr id="46" name="TextBox 38">
            <a:extLst>
              <a:ext uri="{FF2B5EF4-FFF2-40B4-BE49-F238E27FC236}">
                <a16:creationId xmlns:a16="http://schemas.microsoft.com/office/drawing/2014/main" id="{58B58CAB-E0F7-0844-8945-A8105D73AB16}"/>
              </a:ext>
            </a:extLst>
          </p:cNvPr>
          <p:cNvSpPr txBox="1"/>
          <p:nvPr/>
        </p:nvSpPr>
        <p:spPr>
          <a:xfrm>
            <a:off x="576120" y="11538600"/>
            <a:ext cx="8899956" cy="10913244"/>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METHODOLOGY</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We used pictures of plutonic rocks that had been classified using petrography and chemistry data to train the models [2]. See the underpinnings of our approach in figure 1. </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1. Color extraction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dominant colors of plutonic rock images were extracted with the K-means algorithm by grouping the image pixels according to the RGB and CIELAB color spaces (Fig. 2).</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2.  Model training</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data of the four dominant colors in 283 images were used to create and evaluate several machine learning models with the following algorithms: Logistic Regression (LR), K-Nearest Neighbors (KNN), Decision Trees (DT), Support Vector Machines (SVM), and a Convolutional Neural Network (CNN). The experiments were executed first with the dominant colors in RGB and then in CIELAB.</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3.  Deployment of the iOS application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best model was deployed after validation on an iOS application that classifies the extracted colors in new images of the four rock types.</a:t>
            </a:r>
          </a:p>
        </p:txBody>
      </p:sp>
    </p:spTree>
    <p:extLst>
      <p:ext uri="{BB962C8B-B14F-4D97-AF65-F5344CB8AC3E}">
        <p14:creationId xmlns:p14="http://schemas.microsoft.com/office/powerpoint/2010/main" val="33007795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FE05EBF51B383459307B0B11B309B77" ma:contentTypeVersion="93" ma:contentTypeDescription="Create a new document." ma:contentTypeScope="" ma:versionID="db3cf96ea6add0d98021ad520fbc1128">
  <xsd:schema xmlns:xsd="http://www.w3.org/2001/XMLSchema" xmlns:xs="http://www.w3.org/2001/XMLSchema" xmlns:p="http://schemas.microsoft.com/office/2006/metadata/properties" xmlns:ns1="http://schemas.microsoft.com/sharepoint/v3" xmlns:ns2="cb0cdeb1-6362-47db-b402-b9a5ce5bedfd" xmlns:ns3="bcd09660-be93-4bd9-869c-f45048cb599a" targetNamespace="http://schemas.microsoft.com/office/2006/metadata/properties" ma:root="true" ma:fieldsID="53b313519160b538be10f5b9c0b54631" ns1:_="" ns2:_="" ns3:_="">
    <xsd:import namespace="http://schemas.microsoft.com/sharepoint/v3"/>
    <xsd:import namespace="cb0cdeb1-6362-47db-b402-b9a5ce5bedfd"/>
    <xsd:import namespace="bcd09660-be93-4bd9-869c-f45048cb599a"/>
    <xsd:element name="properties">
      <xsd:complexType>
        <xsd:sequence>
          <xsd:element name="documentManagement">
            <xsd:complexType>
              <xsd:all>
                <xsd:element ref="ns2:Target_x0020_Audiences" minOccurs="0"/>
                <xsd:element ref="ns1:EmailSender" minOccurs="0"/>
                <xsd:element ref="ns1:EmailTo" minOccurs="0"/>
                <xsd:element ref="ns1:EmailCc" minOccurs="0"/>
                <xsd:element ref="ns1:EmailFrom" minOccurs="0"/>
                <xsd:element ref="ns1:EmailSubject" minOccurs="0"/>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EmailSender" ma:index="9" nillable="true" ma:displayName="E-Mail Sender" ma:description="" ma:hidden="true" ma:internalName="EmailSender">
      <xsd:simpleType>
        <xsd:restriction base="dms:Note">
          <xsd:maxLength value="255"/>
        </xsd:restriction>
      </xsd:simpleType>
    </xsd:element>
    <xsd:element name="EmailTo" ma:index="10" nillable="true" ma:displayName="E-Mail To" ma:description="" ma:hidden="true" ma:internalName="EmailTo">
      <xsd:simpleType>
        <xsd:restriction base="dms:Note">
          <xsd:maxLength value="255"/>
        </xsd:restriction>
      </xsd:simpleType>
    </xsd:element>
    <xsd:element name="EmailCc" ma:index="11" nillable="true" ma:displayName="E-Mail Cc" ma:description="" ma:hidden="true" ma:internalName="EmailCc">
      <xsd:simpleType>
        <xsd:restriction base="dms:Note">
          <xsd:maxLength value="255"/>
        </xsd:restriction>
      </xsd:simpleType>
    </xsd:element>
    <xsd:element name="EmailFrom" ma:index="12" nillable="true" ma:displayName="E-Mail From" ma:description="" ma:hidden="true" ma:internalName="EmailFrom">
      <xsd:simpleType>
        <xsd:restriction base="dms:Text"/>
      </xsd:simpleType>
    </xsd:element>
    <xsd:element name="EmailSubject" ma:index="13" nillable="true" ma:displayName="E-Mail Subject" ma:description="" ma:hidden="true" ma:internalName="EmailSubject">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b0cdeb1-6362-47db-b402-b9a5ce5bedfd" elementFormDefault="qualified">
    <xsd:import namespace="http://schemas.microsoft.com/office/2006/documentManagement/types"/>
    <xsd:import namespace="http://schemas.microsoft.com/office/infopath/2007/PartnerControls"/>
    <xsd:element name="Target_x0020_Audiences" ma:index="8" nillable="true" ma:displayName="Target Audiences" ma:internalName="Target_x0020_Audiences" ma:readOnly="false">
      <xsd:simpleType>
        <xsd:restriction base="dms:Unknow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AutoTags" ma:index="16" nillable="true" ma:displayName="MediaServiceAutoTags"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cd09660-be93-4bd9-869c-f45048cb599a"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Event"/>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D7E78FE-6D60-4055-A904-750FB4F1C901}">
  <ds:schemaRefs>
    <ds:schemaRef ds:uri="http://schemas.microsoft.com/sharepoint/v3/contenttype/forms"/>
  </ds:schemaRefs>
</ds:datastoreItem>
</file>

<file path=customXml/itemProps2.xml><?xml version="1.0" encoding="utf-8"?>
<ds:datastoreItem xmlns:ds="http://schemas.openxmlformats.org/officeDocument/2006/customXml" ds:itemID="{39AF42C1-1EF6-494F-A1A8-A8763B8C6A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b0cdeb1-6362-47db-b402-b9a5ce5bedfd"/>
    <ds:schemaRef ds:uri="bcd09660-be93-4bd9-869c-f45048cb59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1013</TotalTime>
  <Words>1104</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Aleo</vt:lpstr>
      <vt:lpstr>Arial</vt:lpstr>
      <vt:lpstr>Calibri</vt:lpstr>
      <vt:lpstr>Calibri Light</vt:lpstr>
      <vt:lpstr>Times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Sarah Hernández</cp:lastModifiedBy>
  <cp:revision>116</cp:revision>
  <dcterms:created xsi:type="dcterms:W3CDTF">2015-06-29T16:44:08Z</dcterms:created>
  <dcterms:modified xsi:type="dcterms:W3CDTF">2021-04-16T19:41:13Z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0x010100BFE05EBF51B383459307B0B11B309B77</vt:lpwstr>
  </property>
  <property fmtid="{D5CDD505-2E9C-101B-9397-08002B2CF9AE}" pid="3" name="EmailTo">
    <vt:lpwstr/>
  </property>
  <property fmtid="{D5CDD505-2E9C-101B-9397-08002B2CF9AE}" pid="4" name="Target Audiences">
    <vt:lpwstr/>
  </property>
  <property fmtid="{D5CDD505-2E9C-101B-9397-08002B2CF9AE}" pid="5" name="EmailSender">
    <vt:lpwstr/>
  </property>
  <property fmtid="{D5CDD505-2E9C-101B-9397-08002B2CF9AE}" pid="6" name="EmailFrom">
    <vt:lpwstr/>
  </property>
  <property fmtid="{D5CDD505-2E9C-101B-9397-08002B2CF9AE}" pid="7" name="EmailSubject">
    <vt:lpwstr/>
  </property>
  <property fmtid="{D5CDD505-2E9C-101B-9397-08002B2CF9AE}" pid="8" name="EmailCc">
    <vt:lpwstr/>
  </property>
</Properties>
</file>

<file path=docProps/thumbnail.jpeg>
</file>